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5" r:id="rId5"/>
    <p:sldId id="266" r:id="rId6"/>
    <p:sldId id="258" r:id="rId7"/>
    <p:sldId id="267" r:id="rId8"/>
    <p:sldId id="268" r:id="rId9"/>
    <p:sldId id="270" r:id="rId10"/>
    <p:sldId id="271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89" r:id="rId19"/>
    <p:sldId id="278" r:id="rId20"/>
    <p:sldId id="279" r:id="rId21"/>
    <p:sldId id="280" r:id="rId22"/>
    <p:sldId id="281" r:id="rId23"/>
    <p:sldId id="282" r:id="rId24"/>
    <p:sldId id="283" r:id="rId25"/>
    <p:sldId id="287" r:id="rId26"/>
    <p:sldId id="288" r:id="rId27"/>
    <p:sldId id="284" r:id="rId28"/>
    <p:sldId id="285" r:id="rId29"/>
    <p:sldId id="286" r:id="rId30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7" autoAdjust="0"/>
    <p:restoredTop sz="94696"/>
  </p:normalViewPr>
  <p:slideViewPr>
    <p:cSldViewPr snapToObjects="1">
      <p:cViewPr varScale="1">
        <p:scale>
          <a:sx n="83" d="100"/>
          <a:sy n="83" d="100"/>
        </p:scale>
        <p:origin x="557" y="82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79179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CH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de-CH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9D46F3A4-F478-9440-BC8E-B732027F4C86}" type="slidenum">
              <a:rPr lang="de-CH" smtClean="0"/>
              <a:pPr/>
              <a:t>‹#›</a:t>
            </a:fld>
            <a:endParaRPr lang="de-CH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‹#›</a:t>
            </a:fld>
            <a:endParaRPr lang="de-CH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226E01-7249-5048-9DA7-0CE70B09F9F4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25BB1AB0-9216-5944-841B-2A7418D2F24D}" type="slidenum">
              <a:rPr lang="de-CH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6C9BA0-9D6B-5D4E-9FEA-FA5491F8F276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6DADB232-8830-5A47-BAA5-95C1DE269B83}" type="slidenum">
              <a:rPr lang="de-CH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847EEDFF-6BF2-4744-AB59-25A5AB15F381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de-CH" dirty="0"/>
              <a:t>Seite </a:t>
            </a:r>
            <a:fld id="{9D46F3A4-F478-9440-BC8E-B732027F4C86}" type="slidenum">
              <a:rPr lang="de-CH"/>
              <a:pPr/>
              <a:t>‹#›</a:t>
            </a:fld>
            <a:endParaRPr lang="de-CH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700" dirty="0"/>
          </a:p>
        </p:txBody>
      </p:sp>
      <p:pic>
        <p:nvPicPr>
          <p:cNvPr id="10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6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de-CH" sz="1400" b="1" dirty="0"/>
              <a:t>Business Administration - Network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maps.vasile.ch/transit-sbb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83" y="1746934"/>
            <a:ext cx="10369550" cy="1007814"/>
          </a:xfrm>
        </p:spPr>
        <p:txBody>
          <a:bodyPr/>
          <a:lstStyle/>
          <a:p>
            <a:r>
              <a:rPr lang="en" dirty="0"/>
              <a:t>Network scientific analysis about the vulnerability of the Swiss Railway network</a:t>
            </a:r>
            <a:br>
              <a:rPr lang="en" dirty="0"/>
            </a:br>
            <a:endParaRPr lang="en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933056"/>
            <a:ext cx="10369550" cy="1752600"/>
          </a:xfrm>
        </p:spPr>
        <p:txBody>
          <a:bodyPr/>
          <a:lstStyle/>
          <a:p>
            <a:r>
              <a:rPr lang="de-CH" b="1" dirty="0"/>
              <a:t>Mathias Lüthi</a:t>
            </a:r>
          </a:p>
          <a:p>
            <a:r>
              <a:rPr lang="de-CH" b="1" dirty="0"/>
              <a:t>Nino Scherrer</a:t>
            </a:r>
          </a:p>
          <a:p>
            <a:r>
              <a:rPr lang="de-CH" b="1" dirty="0"/>
              <a:t>Peter Giger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5162607B-CC1F-4E70-8F91-2A3F23E1F830}" type="datetime1">
              <a:rPr lang="de-CH" smtClean="0"/>
              <a:t>15.12.2019</a:t>
            </a:fld>
            <a:endParaRPr lang="de-CH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4A24626C-687B-874B-940C-ECDAC1F949C5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scientific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vulnerability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Swiss </a:t>
            </a:r>
            <a:r>
              <a:rPr lang="de-CH" dirty="0" err="1"/>
              <a:t>Railway</a:t>
            </a:r>
            <a:r>
              <a:rPr lang="de-CH" dirty="0"/>
              <a:t> </a:t>
            </a:r>
            <a:r>
              <a:rPr lang="de-CH" dirty="0" err="1"/>
              <a:t>network</a:t>
            </a:r>
            <a:r>
              <a:rPr lang="de-CH" dirty="0"/>
              <a:t>, Mathias Lüthi &amp; Nino Scherrer &amp; Peter Giger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120797-4A9E-D443-A397-B71E2318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3094086"/>
            <a:ext cx="10369550" cy="478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28A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de-CH" sz="2800" kern="0" dirty="0"/>
              <a:t>Network Science: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Graph-Theoretical Analysis of the Swiss Road and Railway Networks Over Time (2008)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08320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Degree, closeness, betweenness centrality</a:t>
            </a:r>
          </a:p>
          <a:p>
            <a:pPr>
              <a:buBlip>
                <a:blip r:embed="rId2"/>
              </a:buBlip>
            </a:pPr>
            <a:r>
              <a:rPr lang="en-US" dirty="0"/>
              <a:t>Global/Local efficiency</a:t>
            </a:r>
          </a:p>
          <a:p>
            <a:pPr>
              <a:buBlip>
                <a:blip r:embed="rId2"/>
              </a:buBlip>
            </a:pPr>
            <a:r>
              <a:rPr lang="en-US" dirty="0"/>
              <a:t>Over time analysis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F1B21F-76AD-FE46-9505-C2A934FE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0" y="2348880"/>
            <a:ext cx="3788561" cy="38023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E24C7-B80C-C840-8E1C-5F8D7915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3429000"/>
            <a:ext cx="2126437" cy="28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Less related work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7828" y="1480240"/>
            <a:ext cx="3096344" cy="368782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L-Space and P-Space</a:t>
            </a:r>
          </a:p>
          <a:p>
            <a:pPr>
              <a:buBlip>
                <a:blip r:embed="rId2"/>
              </a:buBlip>
            </a:pPr>
            <a:r>
              <a:rPr lang="en-US" dirty="0"/>
              <a:t>Epidemic Spreading models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4780BF-9ED4-6F4E-9EA9-8088C15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7" y="2720250"/>
            <a:ext cx="4222941" cy="35423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8CCBB-D6DD-8646-BD27-49752192E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718397"/>
            <a:ext cx="4987209" cy="323862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B9DC141-9D4E-DE4B-B3AE-43F8DC134092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5720" y="1988840"/>
            <a:ext cx="57606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6E46110-3806-E14D-9872-3FA83A2DC41C}"/>
              </a:ext>
            </a:extLst>
          </p:cNvPr>
          <p:cNvCxnSpPr>
            <a:cxnSpLocks/>
          </p:cNvCxnSpPr>
          <p:nvPr/>
        </p:nvCxnSpPr>
        <p:spPr bwMode="auto">
          <a:xfrm>
            <a:off x="7824192" y="1988840"/>
            <a:ext cx="57606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386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9006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History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Construction and operation began in the 19</a:t>
            </a:r>
            <a:r>
              <a:rPr lang="en-US" kern="0" baseline="30000" dirty="0"/>
              <a:t>th</a:t>
            </a:r>
            <a:r>
              <a:rPr lang="en-US" kern="0" dirty="0"/>
              <a:t> century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Mostly carried out by private railways </a:t>
            </a:r>
            <a:r>
              <a:rPr lang="en-US" kern="0" dirty="0">
                <a:sym typeface="Wingdings" pitchFamily="2" charset="2"/>
              </a:rPr>
              <a:t> influences the network structure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1901, most railways were nationalized (SBB)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Electrified and upgraded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After WWII, trains lost ground to roads</a:t>
            </a:r>
          </a:p>
          <a:p>
            <a:pPr marL="0" indent="0">
              <a:buNone/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2017, Switzerland was ranked first among European rail systems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Alps covering around 60% of the surface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One of the worlds most dense railway networks!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4FC209-FA43-AD40-AB08-365667B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807" y="5129140"/>
            <a:ext cx="1847354" cy="9820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A314EB-ACEF-D149-B4DE-E8CD6A03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1341341"/>
            <a:ext cx="1642363" cy="14551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090B01-4D25-B541-872B-301E45EB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2812350"/>
            <a:ext cx="2808511" cy="27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Map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880" y="1320801"/>
            <a:ext cx="3202027" cy="2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>
                <a:hlinkClick r:id="rId2"/>
              </a:rPr>
              <a:t>http://maps.vasile.ch/transit-sbb/</a:t>
            </a: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B8134B3-0116-9040-B5E5-433F3953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772816"/>
            <a:ext cx="7873140" cy="45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2299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</a:t>
            </a:r>
            <a:r>
              <a:rPr lang="en-US" dirty="0"/>
              <a:t>Set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906879"/>
            <a:ext cx="10369550" cy="432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" kern="0" dirty="0"/>
              <a:t>Swiss Railway and Tram Network (</a:t>
            </a:r>
            <a:r>
              <a:rPr lang="en" kern="0" dirty="0" err="1"/>
              <a:t>geo.admin.ch</a:t>
            </a:r>
            <a:r>
              <a:rPr lang="en" kern="0" dirty="0"/>
              <a:t>) </a:t>
            </a:r>
            <a:r>
              <a:rPr lang="en" kern="0" dirty="0">
                <a:sym typeface="Wingdings" pitchFamily="2" charset="2"/>
              </a:rPr>
              <a:t> </a:t>
            </a:r>
            <a:r>
              <a:rPr lang="en" kern="0" dirty="0"/>
              <a:t>3’190 stations, 3’353 connections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A10C22-C3E3-E540-A15B-5985BE06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3347054"/>
            <a:ext cx="5977828" cy="11715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D9D46FF-1B42-1D46-A51B-B4B97396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6" y="2524911"/>
            <a:ext cx="5122554" cy="3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Preparation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51847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Problem: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4 nodes without any connections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47 connected components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Biggest one contains 1650 nodes,</a:t>
            </a:r>
            <a:br>
              <a:rPr lang="en-US" kern="0" dirty="0"/>
            </a:br>
            <a:r>
              <a:rPr lang="en-US" kern="0" dirty="0"/>
              <a:t> 53 % of the network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Large stations e.g. ”Interlaken Ost” has “Platform 1-2”, “Platform 3-4” and “Platform 5-8”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Close by stations e.g. “Bern SBB” and “Bern RBS”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36BE81B-D386-8F49-AA72-E9633AA5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05" y="2060848"/>
            <a:ext cx="5917059" cy="40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Preparation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5328791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Solution: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Assume everything within walking distance is connected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Merge everything with spatial distance &lt; 300m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47 components </a:t>
            </a:r>
            <a:r>
              <a:rPr lang="en-US" kern="0" dirty="0">
                <a:sym typeface="Wingdings" pitchFamily="2" charset="2"/>
              </a:rPr>
              <a:t> 5 components</a:t>
            </a:r>
          </a:p>
          <a:p>
            <a:pPr>
              <a:buBlip>
                <a:blip r:embed="rId2"/>
              </a:buBlip>
            </a:pPr>
            <a:r>
              <a:rPr lang="en-US" kern="0" dirty="0">
                <a:sym typeface="Wingdings" pitchFamily="2" charset="2"/>
              </a:rPr>
              <a:t>Giant component 53%  99% </a:t>
            </a:r>
            <a:r>
              <a:rPr lang="en-US" dirty="0"/>
              <a:t>(3’109/3’139 nodes) </a:t>
            </a:r>
            <a:br>
              <a:rPr lang="en-US" dirty="0"/>
            </a:b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654ADE-D4D8-974A-BF60-0C07D00D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060847"/>
            <a:ext cx="5705453" cy="38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662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62EB-EACF-1B4B-B963-37A876572198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E9DDE316-F9FF-4C48-92B0-FF77709BEAF6}" type="slidenum">
              <a:rPr lang="de-CH"/>
              <a:pPr/>
              <a:t>2</a:t>
            </a:fld>
            <a:endParaRPr lang="de-CH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Overview</a:t>
            </a: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de-CH" dirty="0"/>
              <a:t>Motivation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Related</a:t>
            </a:r>
            <a:r>
              <a:rPr lang="de-CH" dirty="0"/>
              <a:t> Work</a:t>
            </a:r>
          </a:p>
          <a:p>
            <a:pPr>
              <a:buBlip>
                <a:blip r:embed="rId2"/>
              </a:buBlip>
            </a:pPr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  <a:p>
            <a:pPr>
              <a:buBlip>
                <a:blip r:embed="rId2"/>
              </a:buBlip>
            </a:pPr>
            <a:r>
              <a:rPr lang="de-CH" dirty="0"/>
              <a:t>Data</a:t>
            </a:r>
          </a:p>
          <a:p>
            <a:pPr>
              <a:buBlip>
                <a:blip r:embed="rId2"/>
              </a:buBlip>
            </a:pPr>
            <a:r>
              <a:rPr lang="de-CH" dirty="0"/>
              <a:t>Analysis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Conclusion</a:t>
            </a:r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DE4517-32B8-6C4F-9ED5-29E0CEFB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744186"/>
            <a:ext cx="5885160" cy="29425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Characteristics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Degree Distribution </a:t>
            </a:r>
            <a:r>
              <a:rPr lang="en-US" kern="0" dirty="0">
                <a:sym typeface="Wingdings" pitchFamily="2" charset="2"/>
              </a:rPr>
              <a:t> average </a:t>
            </a:r>
            <a:r>
              <a:rPr lang="en-US" kern="0" dirty="0"/>
              <a:t>k=2.13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Most nodes only have 2 connections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Economically most important cities have more</a:t>
            </a:r>
            <a:br>
              <a:rPr lang="en-US" kern="0" dirty="0"/>
            </a:br>
            <a:r>
              <a:rPr lang="en-US" kern="0" dirty="0"/>
              <a:t>(e.g. Zürich, Bern)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Low clustering coefficient C = 0.016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28BEC3-56A0-EA40-9CA3-18834F5B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89" y="2060848"/>
            <a:ext cx="5306586" cy="37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	    Random Attack					Targeted Attack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060849"/>
            <a:ext cx="4824735" cy="403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200 nodes for 50% giant component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Remove 500 nodes for 10%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1A40B3-F3F0-E04A-BACE-EAD4DB87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015304"/>
            <a:ext cx="4248472" cy="3075717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8E26AA6-2926-FE49-AF3D-7A0801016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042" y="2060849"/>
            <a:ext cx="5472608" cy="403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100 central nodes for 15%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8A13B4-6B1E-7546-83C8-3C40379A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39" y="3023541"/>
            <a:ext cx="4225717" cy="30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-US" dirty="0"/>
              <a:t>Comparing</a:t>
            </a:r>
            <a:r>
              <a:rPr lang="en" dirty="0"/>
              <a:t> Targeted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Targeted attacks on top 100 nodes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Eigenvector Centrality (Zürich, </a:t>
            </a:r>
            <a:r>
              <a:rPr lang="en-US" kern="0" dirty="0" err="1"/>
              <a:t>Altstetten</a:t>
            </a:r>
            <a:r>
              <a:rPr lang="en-US" kern="0" dirty="0"/>
              <a:t>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Closeness Centrality (</a:t>
            </a:r>
            <a:r>
              <a:rPr lang="en-US" kern="0" dirty="0" err="1"/>
              <a:t>Olten</a:t>
            </a:r>
            <a:r>
              <a:rPr lang="en-US" kern="0" dirty="0"/>
              <a:t>, </a:t>
            </a:r>
            <a:r>
              <a:rPr lang="en-US" kern="0" dirty="0" err="1"/>
              <a:t>Bhf</a:t>
            </a:r>
            <a:r>
              <a:rPr lang="en-US" kern="0" dirty="0"/>
              <a:t>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Betweenness Centrality (</a:t>
            </a:r>
            <a:r>
              <a:rPr lang="en-US" kern="0" dirty="0" err="1"/>
              <a:t>Wanzwil</a:t>
            </a:r>
            <a:r>
              <a:rPr lang="en-US" kern="0" dirty="0"/>
              <a:t>)</a:t>
            </a:r>
            <a:br>
              <a:rPr lang="en-US" kern="0" dirty="0"/>
            </a:b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1F11954-8142-0348-B679-0A0C62F3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916832"/>
            <a:ext cx="5772399" cy="4031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16EFD-AE66-496C-8F73-06ABBA899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037" y="2996952"/>
            <a:ext cx="1685925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6EB42-CC2D-4EFF-A797-C76FAE429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261" y="5768677"/>
            <a:ext cx="1895475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5E4922-0B30-4E91-AF32-A95F182AE8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23" b="8993"/>
          <a:stretch/>
        </p:blipFill>
        <p:spPr>
          <a:xfrm>
            <a:off x="1881410" y="4481813"/>
            <a:ext cx="1781175" cy="6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1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Edge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Rare that a whole station fails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Often certain tracks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Targeted attack on top 20 important edges </a:t>
            </a:r>
            <a:br>
              <a:rPr lang="en-US" kern="0" dirty="0"/>
            </a:br>
            <a:r>
              <a:rPr lang="en-US" kern="0" dirty="0">
                <a:sym typeface="Wingdings" pitchFamily="2" charset="2"/>
              </a:rPr>
              <a:t> 15% giant component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F7536E-C45B-104D-89A7-3DC54217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70" y="1844824"/>
            <a:ext cx="5408779" cy="38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0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Comparison Random Networks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 err="1"/>
              <a:t>Erdös-Renyi</a:t>
            </a:r>
            <a:r>
              <a:rPr lang="en-US" kern="0" dirty="0"/>
              <a:t> (ER)</a:t>
            </a:r>
          </a:p>
          <a:p>
            <a:pPr>
              <a:buBlip>
                <a:blip r:embed="rId2"/>
              </a:buBlip>
            </a:pPr>
            <a:r>
              <a:rPr lang="en-US" kern="0" dirty="0" err="1"/>
              <a:t>Barabasi</a:t>
            </a:r>
            <a:r>
              <a:rPr lang="en-US" kern="0" dirty="0"/>
              <a:t>-Albert (BA)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73D581F-ABEF-4944-8B73-B31C94A5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19" y="3238628"/>
            <a:ext cx="3923957" cy="27686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D43BA6-1F03-1E4B-BCD0-5C639451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873" y="3238628"/>
            <a:ext cx="3923957" cy="27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/>
              <a:t>Swiss Railway Network </a:t>
            </a:r>
            <a:r>
              <a:rPr lang="de-CH" dirty="0" err="1"/>
              <a:t>attacked</a:t>
            </a:r>
            <a:r>
              <a:rPr lang="de-CH" dirty="0"/>
              <a:t> on Degree </a:t>
            </a:r>
            <a:r>
              <a:rPr lang="de-CH" dirty="0" err="1"/>
              <a:t>Centrality</a:t>
            </a:r>
            <a:r>
              <a:rPr lang="de-CH" dirty="0"/>
              <a:t> 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A4C200-6452-4F8B-813B-03CFED2B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950191"/>
            <a:ext cx="6120680" cy="392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082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9336" y="6514034"/>
            <a:ext cx="1246716" cy="215900"/>
          </a:xfrm>
        </p:spPr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E0A878-391B-4581-A2F6-3CCF36AB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58392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6995F0-B72E-45B7-83A4-CD1D470D1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253458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21FEA9-F5D8-444E-82FC-C679FF1B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886213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F0AFA2-F481-46FA-96E4-06936AF76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886213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4850584-0E28-44F0-9839-2DE6BFE976BE}"/>
              </a:ext>
            </a:extLst>
          </p:cNvPr>
          <p:cNvSpPr txBox="1"/>
          <p:nvPr/>
        </p:nvSpPr>
        <p:spPr>
          <a:xfrm>
            <a:off x="1703512" y="1412776"/>
            <a:ext cx="104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(64)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6735DB1-0CAC-4D9A-8EBD-3620286EA964}"/>
              </a:ext>
            </a:extLst>
          </p:cNvPr>
          <p:cNvSpPr txBox="1"/>
          <p:nvPr/>
        </p:nvSpPr>
        <p:spPr>
          <a:xfrm>
            <a:off x="6312024" y="1412776"/>
            <a:ext cx="1125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100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(134)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0C8783-7926-4F41-9B07-7AC20632D899}"/>
              </a:ext>
            </a:extLst>
          </p:cNvPr>
          <p:cNvSpPr txBox="1"/>
          <p:nvPr/>
        </p:nvSpPr>
        <p:spPr>
          <a:xfrm>
            <a:off x="1703512" y="406118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150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(208)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CB1A34-76DD-45DE-8753-0DFAE42095BA}"/>
              </a:ext>
            </a:extLst>
          </p:cNvPr>
          <p:cNvSpPr txBox="1"/>
          <p:nvPr/>
        </p:nvSpPr>
        <p:spPr>
          <a:xfrm>
            <a:off x="6312024" y="406118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250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(325)</a:t>
            </a:r>
          </a:p>
        </p:txBody>
      </p:sp>
    </p:spTree>
    <p:extLst>
      <p:ext uri="{BB962C8B-B14F-4D97-AF65-F5344CB8AC3E}">
        <p14:creationId xmlns:p14="http://schemas.microsoft.com/office/powerpoint/2010/main" val="412361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774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Conclusion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Quite robust against random attacks</a:t>
            </a:r>
            <a:br>
              <a:rPr lang="en-US" kern="0" dirty="0"/>
            </a:br>
            <a:r>
              <a:rPr lang="en-US" kern="0" dirty="0"/>
              <a:t>(remove 200 nodes for 50%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targeted attacks</a:t>
            </a:r>
            <a:br>
              <a:rPr lang="en-US" kern="0" dirty="0"/>
            </a:br>
            <a:r>
              <a:rPr lang="en-US" kern="0" dirty="0"/>
              <a:t>(remove 100 nodes for 15%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edge attacks</a:t>
            </a:r>
            <a:br>
              <a:rPr lang="en-US" kern="0" dirty="0"/>
            </a:br>
            <a:r>
              <a:rPr lang="en-US" kern="0" dirty="0"/>
              <a:t>(remove 20 edges for 1</a:t>
            </a:r>
            <a:r>
              <a:rPr lang="en-US" kern="0" dirty="0">
                <a:sym typeface="Wingdings" pitchFamily="2" charset="2"/>
              </a:rPr>
              <a:t>5% giant component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CAB3CA-F4BB-654C-8D51-F4A9BD87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169053"/>
            <a:ext cx="3839800" cy="2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Questions?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29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D90FFA3-9CBB-2F4D-87E6-D4E376AA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24" y="1916832"/>
            <a:ext cx="3908152" cy="39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8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Remember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time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happened</a:t>
            </a:r>
            <a:r>
              <a:rPr lang="de-CH" dirty="0"/>
              <a:t>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4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D1D212-5812-894C-802A-C95BBEE2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36" y="1960515"/>
            <a:ext cx="3274953" cy="29369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BF4AB1-153B-0E4C-9595-2462F529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121930"/>
            <a:ext cx="3530600" cy="264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048BDB-8AB3-D441-828E-33F74FE53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3008823"/>
            <a:ext cx="3170922" cy="23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Consequences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59DEB1-4959-174E-982C-8715356F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2" y="2003457"/>
            <a:ext cx="4593327" cy="22892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B9CD60-EAEE-EB40-B690-3D0215F6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4720259"/>
            <a:ext cx="2399369" cy="15580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799245-3171-6949-8FBD-FA3B3AAC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01" y="1427200"/>
            <a:ext cx="2118551" cy="31778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0A744C-80D5-FB40-91BD-52F98D8C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971" y="4640347"/>
            <a:ext cx="2399369" cy="13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 SBB Facts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Compensation for delays (around 10.- CHF when &gt; 60 minutes)</a:t>
            </a:r>
          </a:p>
          <a:p>
            <a:pPr>
              <a:buBlip>
                <a:blip r:embed="rId2"/>
              </a:buBlip>
            </a:pPr>
            <a:r>
              <a:rPr lang="en-US" dirty="0"/>
              <a:t>Compensation for last scheduled connection (SBB organizes/pays accommodation or Taxi)</a:t>
            </a:r>
          </a:p>
          <a:p>
            <a:pPr>
              <a:buBlip>
                <a:blip r:embed="rId2"/>
              </a:buBlip>
            </a:pPr>
            <a:r>
              <a:rPr lang="en-US" dirty="0"/>
              <a:t>NO provision for missing flights, concerts, examinations, working hours….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+/- 3 minutes are tolerated</a:t>
            </a:r>
          </a:p>
          <a:p>
            <a:pPr>
              <a:buBlip>
                <a:blip r:embed="rId2"/>
              </a:buBlip>
            </a:pPr>
            <a:r>
              <a:rPr lang="en-US" dirty="0"/>
              <a:t>Punctuality of around 90% for a customer to move from A to B</a:t>
            </a:r>
          </a:p>
          <a:p>
            <a:pPr>
              <a:buBlip>
                <a:blip r:embed="rId2"/>
              </a:buBlip>
            </a:pPr>
            <a:r>
              <a:rPr lang="en-US" dirty="0"/>
              <a:t>Around 8000 problems per year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4 derailments in 2018</a:t>
            </a:r>
          </a:p>
          <a:p>
            <a:pPr>
              <a:buBlip>
                <a:blip r:embed="rId2"/>
              </a:buBlip>
            </a:pPr>
            <a:r>
              <a:rPr lang="en-US" dirty="0"/>
              <a:t>22 accidents in 2018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3F747D-C842-5344-B9EE-C1338C3B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324" y="1339858"/>
            <a:ext cx="2880320" cy="3053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F8278-0962-CF44-B8E4-CC575C9F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4652542"/>
            <a:ext cx="3312368" cy="16561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7AE695F-0061-D84D-A061-E3A9D170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76" y="3242916"/>
            <a:ext cx="1812032" cy="18120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FA31572-F0DE-1B43-8151-0A34FC51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655" y="2014745"/>
            <a:ext cx="1265560" cy="12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41022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Identifying Topological Vulnerabilities in Rail Networks (2018)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1904" y="205373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Increasing evidence that the topological shape of the network plays an important role in dynamic cascades</a:t>
            </a:r>
          </a:p>
          <a:p>
            <a:pPr>
              <a:buBlip>
                <a:blip r:embed="rId2"/>
              </a:buBlip>
            </a:pPr>
            <a:r>
              <a:rPr lang="en-US" dirty="0"/>
              <a:t>Examine resilience (stability) and robustness (failure) of the UK rail network</a:t>
            </a:r>
          </a:p>
          <a:p>
            <a:pPr>
              <a:buBlip>
                <a:blip r:embed="rId2"/>
              </a:buBlip>
            </a:pPr>
            <a:r>
              <a:rPr lang="en-US" dirty="0"/>
              <a:t>Directed weighted graph </a:t>
            </a:r>
            <a:br>
              <a:rPr lang="en-US" dirty="0"/>
            </a:br>
            <a:r>
              <a:rPr lang="en-US" dirty="0"/>
              <a:t>(edges: passenger flow, nodes: train stations)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E63BC4-F24A-7D4A-AFEF-EBF79A1A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77610"/>
            <a:ext cx="3149540" cy="43426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D21CC-9AED-BF4A-8B89-211E3527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4191784"/>
            <a:ext cx="4104456" cy="24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Vulnerability Assessment Methodology for Swiss Road Network </a:t>
            </a:r>
            <a:br>
              <a:rPr lang="en" dirty="0"/>
            </a:br>
            <a:r>
              <a:rPr lang="en" dirty="0"/>
              <a:t>(2009)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Generalized Linear Model</a:t>
            </a:r>
          </a:p>
          <a:p>
            <a:pPr>
              <a:buBlip>
                <a:blip r:embed="rId2"/>
              </a:buBlip>
            </a:pPr>
            <a:r>
              <a:rPr lang="en-US" dirty="0"/>
              <a:t>Each failure is assumed to be mutually exclusive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FFB57E-7319-FD4E-8A2D-196A79DB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3357182"/>
            <a:ext cx="4073943" cy="2596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6ED73F-0079-7640-B85A-6E829872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72" y="2488203"/>
            <a:ext cx="4138611" cy="12204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04B8FC-E309-3F4F-9399-092E00BF1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98" y="4221088"/>
            <a:ext cx="4315161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1373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NetSci-Template" id="{DABA2F43-2EE7-2A48-9912-214D8DBDC1EC}" vid="{03BEC5DA-A392-FF4B-8788-E2F7D7052C3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603</Words>
  <Application>Microsoft Office PowerPoint</Application>
  <PresentationFormat>Widescreen</PresentationFormat>
  <Paragraphs>169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Arial</vt:lpstr>
      <vt:lpstr>UZH</vt:lpstr>
      <vt:lpstr>Network scientific analysis about the vulnerability of the Swiss Railway network </vt:lpstr>
      <vt:lpstr>Overview</vt:lpstr>
      <vt:lpstr>Motivation</vt:lpstr>
      <vt:lpstr>Remember the last time this happened?</vt:lpstr>
      <vt:lpstr>Consequences</vt:lpstr>
      <vt:lpstr>Fun SBB Facts</vt:lpstr>
      <vt:lpstr>Related Work</vt:lpstr>
      <vt:lpstr>Identifying Topological Vulnerabilities in Rail Networks (2018) </vt:lpstr>
      <vt:lpstr>Vulnerability Assessment Methodology for Swiss Road Network  (2009) </vt:lpstr>
      <vt:lpstr>Graph-Theoretical Analysis of the Swiss Road and Railway Networks Over Time (2008) </vt:lpstr>
      <vt:lpstr>Less related work </vt:lpstr>
      <vt:lpstr>Swiss Railway Network</vt:lpstr>
      <vt:lpstr>History </vt:lpstr>
      <vt:lpstr>Map </vt:lpstr>
      <vt:lpstr>Data</vt:lpstr>
      <vt:lpstr>Data Set</vt:lpstr>
      <vt:lpstr>Data Preparation </vt:lpstr>
      <vt:lpstr>Data Preparation </vt:lpstr>
      <vt:lpstr>Analysis</vt:lpstr>
      <vt:lpstr>Characteristics </vt:lpstr>
      <vt:lpstr>     Random Attack     Targeted Attack </vt:lpstr>
      <vt:lpstr>Comparing Targeted Attacks </vt:lpstr>
      <vt:lpstr>Edge Attacks </vt:lpstr>
      <vt:lpstr>Comparison Random Networks </vt:lpstr>
      <vt:lpstr>Swiss Railway Network attacked on Degree Centrality  </vt:lpstr>
      <vt:lpstr>PowerPoint Presentation</vt:lpstr>
      <vt:lpstr>Conclusion</vt:lpstr>
      <vt:lpstr>Conclusion </vt:lpstr>
      <vt:lpstr>Questions?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subject/>
  <dc:creator>Claudio Tessone</dc:creator>
  <cp:keywords/>
  <dc:description>Vorlage uzh_praesentationen_16:9_d MSO2016 v3 11.02.2016</dc:description>
  <cp:lastModifiedBy>mathias lüthi</cp:lastModifiedBy>
  <cp:revision>91</cp:revision>
  <dcterms:created xsi:type="dcterms:W3CDTF">2019-04-27T19:01:13Z</dcterms:created>
  <dcterms:modified xsi:type="dcterms:W3CDTF">2019-12-15T19:03:15Z</dcterms:modified>
  <cp:category/>
</cp:coreProperties>
</file>